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2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3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3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6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3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8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218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AAF65B-F595-4D4D-8781-4F1A317F34CA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F3CB3D-0DDE-4E6E-B7DD-AF1113520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BEECCC-EF4E-80C0-EDD0-6EC9D3C8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/>
          <a:lstStyle/>
          <a:p>
            <a:r>
              <a:rPr lang="ru-RU" sz="4000" b="1" dirty="0" err="1">
                <a:latin typeface="Garamond" panose="02020404030301010803" pitchFamily="18" charset="0"/>
              </a:rPr>
              <a:t>Ата-аналарға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atin typeface="Garamond" panose="02020404030301010803" pitchFamily="18" charset="0"/>
              </a:rPr>
              <a:t>арналған</a:t>
            </a:r>
            <a:r>
              <a:rPr lang="ru-RU" sz="4000" b="1" dirty="0">
                <a:latin typeface="Garamond" panose="02020404030301010803" pitchFamily="18" charset="0"/>
              </a:rPr>
              <a:t> мастер-класс " </a:t>
            </a:r>
            <a:r>
              <a:rPr lang="ru-RU" sz="4000" b="1" dirty="0" err="1">
                <a:latin typeface="Garamond" panose="02020404030301010803" pitchFamily="18" charset="0"/>
              </a:rPr>
              <a:t>Өз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atin typeface="Garamond" panose="02020404030301010803" pitchFamily="18" charset="0"/>
              </a:rPr>
              <a:t>қолыңызбен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kk-KZ" sz="4000" b="1" dirty="0">
                <a:latin typeface="Garamond" panose="02020404030301010803" pitchFamily="18" charset="0"/>
              </a:rPr>
              <a:t>ЖАБЫСҚЫШ</a:t>
            </a:r>
            <a:r>
              <a:rPr lang="en-US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atin typeface="Garamond" panose="02020404030301010803" pitchFamily="18" charset="0"/>
              </a:rPr>
              <a:t>ойындары</a:t>
            </a:r>
            <a:r>
              <a:rPr lang="ru-RU" sz="4000" b="1" dirty="0">
                <a:latin typeface="Garamond" panose="02020404030301010803" pitchFamily="18" charset="0"/>
              </a:rPr>
              <a:t>. </a:t>
            </a:r>
            <a:r>
              <a:rPr lang="ru-RU" sz="4000" b="1" dirty="0" err="1">
                <a:latin typeface="Garamond" panose="02020404030301010803" pitchFamily="18" charset="0"/>
              </a:rPr>
              <a:t>Біз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atin typeface="Garamond" panose="02020404030301010803" pitchFamily="18" charset="0"/>
              </a:rPr>
              <a:t>үйде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r>
              <a:rPr lang="ru-RU" sz="4000" b="1" dirty="0" err="1">
                <a:latin typeface="Garamond" panose="02020404030301010803" pitchFamily="18" charset="0"/>
              </a:rPr>
              <a:t>ойнаймыз</a:t>
            </a:r>
            <a:r>
              <a:rPr lang="ru-RU" sz="4000" b="1" dirty="0">
                <a:latin typeface="Garamond" panose="02020404030301010803" pitchFamily="18" charset="0"/>
              </a:rPr>
              <a:t>".</a:t>
            </a:r>
            <a:endParaRPr lang="ru-RU" sz="4000" dirty="0">
              <a:latin typeface="Garamond" panose="02020404030301010803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247A71E-CB33-1E7F-0E6F-43F80B59D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315" y="4904004"/>
            <a:ext cx="5332979" cy="457201"/>
          </a:xfrm>
        </p:spPr>
        <p:txBody>
          <a:bodyPr/>
          <a:lstStyle/>
          <a:p>
            <a:r>
              <a:rPr lang="ru-RU" dirty="0"/>
              <a:t>ДАЙЫНДАҒАН: АТЫ-ЖӨНІ, ЛАУАЗЫМЫ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781FAAE-401E-EBC8-BA53-41F4C192E7F7}"/>
              </a:ext>
            </a:extLst>
          </p:cNvPr>
          <p:cNvSpPr txBox="1">
            <a:spLocks/>
          </p:cNvSpPr>
          <p:nvPr/>
        </p:nvSpPr>
        <p:spPr>
          <a:xfrm>
            <a:off x="5713673" y="6268206"/>
            <a:ext cx="924452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6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EB040B-183E-0775-B2E1-F3E01E09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81" y="55381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latin typeface="Garamond" panose="02020404030301010803" pitchFamily="18" charset="0"/>
              </a:rPr>
              <a:t>Мақсаты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1FFFA22-0C80-B367-3786-39D432B5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9" y="2138150"/>
            <a:ext cx="5103181" cy="39319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k-KZ" sz="3600" dirty="0"/>
              <a:t>Жабысқыш</a:t>
            </a:r>
            <a:r>
              <a:rPr lang="en-US" sz="3600" dirty="0"/>
              <a:t> </a:t>
            </a:r>
            <a:r>
              <a:rPr lang="ru-RU" sz="3600" dirty="0" err="1"/>
              <a:t>ойындары</a:t>
            </a:r>
            <a:r>
              <a:rPr lang="ru-RU" sz="3600" dirty="0"/>
              <a:t> </a:t>
            </a:r>
            <a:r>
              <a:rPr lang="ru-RU" sz="3600" dirty="0" err="1"/>
              <a:t>арқылы</a:t>
            </a:r>
            <a:r>
              <a:rPr lang="ru-RU" sz="3600" dirty="0"/>
              <a:t> </a:t>
            </a:r>
            <a:r>
              <a:rPr lang="ru-RU" sz="3600" dirty="0" err="1"/>
              <a:t>балалардың</a:t>
            </a:r>
            <a:r>
              <a:rPr lang="ru-RU" sz="3600" dirty="0"/>
              <a:t> </a:t>
            </a:r>
            <a:r>
              <a:rPr lang="ru-RU" sz="3600" dirty="0" err="1"/>
              <a:t>сенсорлық</a:t>
            </a:r>
            <a:r>
              <a:rPr lang="ru-RU" sz="3600" dirty="0"/>
              <a:t> </a:t>
            </a:r>
            <a:r>
              <a:rPr lang="ru-RU" sz="3600" dirty="0" err="1"/>
              <a:t>дамуын</a:t>
            </a:r>
            <a:r>
              <a:rPr lang="ru-RU" sz="3600" dirty="0"/>
              <a:t> </a:t>
            </a:r>
            <a:r>
              <a:rPr lang="ru-RU" sz="3600" dirty="0" err="1"/>
              <a:t>ұйымдастыру</a:t>
            </a:r>
            <a:r>
              <a:rPr lang="ru-RU" sz="3600" dirty="0"/>
              <a:t> </a:t>
            </a:r>
            <a:r>
              <a:rPr lang="ru-RU" sz="3600" dirty="0" err="1"/>
              <a:t>мәселесінде</a:t>
            </a:r>
            <a:r>
              <a:rPr lang="ru-RU" sz="3600" dirty="0"/>
              <a:t> </a:t>
            </a:r>
            <a:r>
              <a:rPr lang="ru-RU" sz="3600" dirty="0" err="1"/>
              <a:t>құзыреттілік</a:t>
            </a:r>
            <a:r>
              <a:rPr lang="ru-RU" sz="3600" dirty="0"/>
              <a:t> </a:t>
            </a:r>
            <a:r>
              <a:rPr lang="ru-RU" sz="3600" dirty="0" err="1"/>
              <a:t>деңгейін</a:t>
            </a:r>
            <a:r>
              <a:rPr lang="ru-RU" sz="3600" dirty="0"/>
              <a:t> </a:t>
            </a:r>
            <a:r>
              <a:rPr lang="ru-RU" sz="3600" dirty="0" err="1"/>
              <a:t>арттыру</a:t>
            </a:r>
            <a:r>
              <a:rPr lang="ru-RU" sz="3600" dirty="0"/>
              <a:t> </a:t>
            </a:r>
            <a:r>
              <a:rPr lang="ru-RU" sz="3600" dirty="0" err="1"/>
              <a:t>үшін</a:t>
            </a:r>
            <a:r>
              <a:rPr lang="ru-RU" sz="3600" dirty="0"/>
              <a:t> </a:t>
            </a:r>
            <a:r>
              <a:rPr lang="ru-RU" sz="3600" dirty="0" err="1"/>
              <a:t>жағдайлар</a:t>
            </a:r>
            <a:r>
              <a:rPr lang="ru-RU" sz="3600" dirty="0"/>
              <a:t> </a:t>
            </a:r>
            <a:r>
              <a:rPr lang="ru-RU" sz="3600" dirty="0" err="1"/>
              <a:t>жасау</a:t>
            </a:r>
            <a:r>
              <a:rPr lang="ru-RU" sz="3600" dirty="0"/>
              <a:t>.</a:t>
            </a:r>
          </a:p>
        </p:txBody>
      </p:sp>
      <p:pic>
        <p:nvPicPr>
          <p:cNvPr id="6" name="Picture 4" descr="https://cdn1.ozone.ru/s3/multimedia-q/6104114006.jpg">
            <a:extLst>
              <a:ext uri="{FF2B5EF4-FFF2-40B4-BE49-F238E27FC236}">
                <a16:creationId xmlns:a16="http://schemas.microsoft.com/office/drawing/2014/main" id="{3D6D4623-93E5-8BDF-C975-7701BA3C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25" y="2065483"/>
            <a:ext cx="4077255" cy="407725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7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53E41EC-BBDE-A1BE-39C6-6559914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Мастер-класс </a:t>
            </a:r>
            <a:r>
              <a:rPr lang="ru-RU" sz="4400" b="1" dirty="0" err="1">
                <a:latin typeface="Garamond" panose="02020404030301010803" pitchFamily="18" charset="0"/>
              </a:rPr>
              <a:t>жоспары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AC569A-D541-02A1-81E8-0247B190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56" y="2404961"/>
            <a:ext cx="10058400" cy="393192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b="1" dirty="0" err="1">
                <a:latin typeface="Garamond" panose="02020404030301010803" pitchFamily="18" charset="0"/>
              </a:rPr>
              <a:t>Кіріспе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кезең-Теориялық</a:t>
            </a:r>
            <a:r>
              <a:rPr lang="ru-RU" sz="3600" b="1" dirty="0">
                <a:latin typeface="Garamond" panose="02020404030301010803" pitchFamily="18" charset="0"/>
              </a:rPr>
              <a:t> блок.</a:t>
            </a:r>
          </a:p>
          <a:p>
            <a:pPr lvl="0" algn="ctr">
              <a:spcBef>
                <a:spcPts val="0"/>
              </a:spcBef>
            </a:pPr>
            <a:r>
              <a:rPr lang="ru-RU" sz="3600" b="1" dirty="0" err="1">
                <a:latin typeface="Garamond" panose="02020404030301010803" pitchFamily="18" charset="0"/>
              </a:rPr>
              <a:t>Негізгі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кезең</a:t>
            </a:r>
            <a:r>
              <a:rPr lang="ru-RU" sz="3600" b="1" dirty="0">
                <a:latin typeface="Garamond" panose="02020404030301010803" pitchFamily="18" charset="0"/>
              </a:rPr>
              <a:t> - </a:t>
            </a:r>
            <a:r>
              <a:rPr lang="ru-RU" sz="3600" b="1" dirty="0" err="1">
                <a:latin typeface="Garamond" panose="02020404030301010803" pitchFamily="18" charset="0"/>
              </a:rPr>
              <a:t>практикалық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топтық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жұмыс</a:t>
            </a:r>
            <a:r>
              <a:rPr lang="ru-RU" sz="3600" b="1" dirty="0">
                <a:latin typeface="Garamond" panose="02020404030301010803" pitchFamily="18" charset="0"/>
              </a:rPr>
              <a:t>. </a:t>
            </a:r>
            <a:r>
              <a:rPr lang="ru-RU" sz="3600" b="1" dirty="0" err="1">
                <a:latin typeface="Garamond" panose="02020404030301010803" pitchFamily="18" charset="0"/>
              </a:rPr>
              <a:t>Ойын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жасау</a:t>
            </a:r>
            <a:r>
              <a:rPr lang="ru-RU" sz="3600" b="1" dirty="0">
                <a:latin typeface="Garamond" panose="02020404030301010803" pitchFamily="18" charset="0"/>
              </a:rPr>
              <a:t>.</a:t>
            </a:r>
          </a:p>
          <a:p>
            <a:pPr lvl="0" algn="ctr">
              <a:spcBef>
                <a:spcPts val="0"/>
              </a:spcBef>
            </a:pPr>
            <a:r>
              <a:rPr lang="ru-RU" sz="3600" b="1" dirty="0" err="1">
                <a:latin typeface="Garamond" panose="02020404030301010803" pitchFamily="18" charset="0"/>
              </a:rPr>
              <a:t>Соңғы</a:t>
            </a:r>
            <a:r>
              <a:rPr lang="ru-RU" sz="3600" b="1" dirty="0">
                <a:latin typeface="Garamond" panose="02020404030301010803" pitchFamily="18" charset="0"/>
              </a:rPr>
              <a:t> </a:t>
            </a:r>
            <a:r>
              <a:rPr lang="ru-RU" sz="3600" b="1" dirty="0" err="1">
                <a:latin typeface="Garamond" panose="02020404030301010803" pitchFamily="18" charset="0"/>
              </a:rPr>
              <a:t>кезең</a:t>
            </a:r>
            <a:r>
              <a:rPr lang="ru-RU" sz="3600" b="1" dirty="0">
                <a:latin typeface="Garamond" panose="02020404030301010803" pitchFamily="18" charset="0"/>
              </a:rPr>
              <a:t>-рефлексия.</a:t>
            </a:r>
            <a:endParaRPr lang="ru-RU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60AFED-8EAB-B5C8-A384-8934307D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latin typeface="Garamond" panose="02020404030301010803" pitchFamily="18" charset="0"/>
              </a:rPr>
              <a:t>Баланың</a:t>
            </a:r>
            <a:r>
              <a:rPr lang="ru-RU" sz="4400" b="1" dirty="0">
                <a:latin typeface="Garamond" panose="02020404030301010803" pitchFamily="18" charset="0"/>
              </a:rPr>
              <a:t> </a:t>
            </a:r>
            <a:r>
              <a:rPr lang="ru-RU" sz="4400" b="1" dirty="0" err="1">
                <a:latin typeface="Garamond" panose="02020404030301010803" pitchFamily="18" charset="0"/>
              </a:rPr>
              <a:t>сенсорлық</a:t>
            </a:r>
            <a:r>
              <a:rPr lang="ru-RU" sz="4400" b="1" dirty="0">
                <a:latin typeface="Garamond" panose="02020404030301010803" pitchFamily="18" charset="0"/>
              </a:rPr>
              <a:t> </a:t>
            </a:r>
            <a:r>
              <a:rPr lang="ru-RU" sz="4400" b="1" dirty="0" err="1">
                <a:latin typeface="Garamond" panose="02020404030301010803" pitchFamily="18" charset="0"/>
              </a:rPr>
              <a:t>дамуы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6CF731C-26FB-9F3F-CC73-ABA4A702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29248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latin typeface="Garamond" panose="02020404030301010803" pitchFamily="18" charset="0"/>
              </a:rPr>
              <a:t>Оның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қабылдауын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дамыту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және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заттардың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сыртқы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қасиеттері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туралы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идеяларды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қалыптастыру</a:t>
            </a:r>
            <a:r>
              <a:rPr lang="ru-RU" sz="3600" dirty="0">
                <a:latin typeface="Garamond" panose="02020404030301010803" pitchFamily="18" charset="0"/>
              </a:rPr>
              <a:t>: </a:t>
            </a:r>
            <a:r>
              <a:rPr lang="ru-RU" sz="3600" dirty="0" err="1">
                <a:latin typeface="Garamond" panose="02020404030301010803" pitchFamily="18" charset="0"/>
              </a:rPr>
              <a:t>пішіні</a:t>
            </a:r>
            <a:r>
              <a:rPr lang="ru-RU" sz="3600" dirty="0">
                <a:latin typeface="Garamond" panose="02020404030301010803" pitchFamily="18" charset="0"/>
              </a:rPr>
              <a:t>, </a:t>
            </a:r>
            <a:r>
              <a:rPr lang="ru-RU" sz="3600" dirty="0" err="1">
                <a:latin typeface="Garamond" panose="02020404030301010803" pitchFamily="18" charset="0"/>
              </a:rPr>
              <a:t>түсі</a:t>
            </a:r>
            <a:r>
              <a:rPr lang="ru-RU" sz="3600" dirty="0">
                <a:latin typeface="Garamond" panose="02020404030301010803" pitchFamily="18" charset="0"/>
              </a:rPr>
              <a:t>, </a:t>
            </a:r>
            <a:r>
              <a:rPr lang="ru-RU" sz="3600" dirty="0" err="1">
                <a:latin typeface="Garamond" panose="02020404030301010803" pitchFamily="18" charset="0"/>
              </a:rPr>
              <a:t>мөлшері</a:t>
            </a:r>
            <a:r>
              <a:rPr lang="ru-RU" sz="3600" dirty="0">
                <a:latin typeface="Garamond" panose="02020404030301010803" pitchFamily="18" charset="0"/>
              </a:rPr>
              <a:t>, </a:t>
            </a:r>
            <a:r>
              <a:rPr lang="ru-RU" sz="3600" dirty="0" err="1">
                <a:latin typeface="Garamond" panose="02020404030301010803" pitchFamily="18" charset="0"/>
              </a:rPr>
              <a:t>кеңістіктегі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орны</a:t>
            </a:r>
            <a:r>
              <a:rPr lang="ru-RU" sz="3600" dirty="0">
                <a:latin typeface="Garamond" panose="02020404030301010803" pitchFamily="18" charset="0"/>
              </a:rPr>
              <a:t>, </a:t>
            </a:r>
            <a:r>
              <a:rPr lang="ru-RU" sz="3600" dirty="0" err="1">
                <a:latin typeface="Garamond" panose="02020404030301010803" pitchFamily="18" charset="0"/>
              </a:rPr>
              <a:t>сондай-ақ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иісі</a:t>
            </a:r>
            <a:r>
              <a:rPr lang="ru-RU" sz="3600" dirty="0">
                <a:latin typeface="Garamond" panose="02020404030301010803" pitchFamily="18" charset="0"/>
              </a:rPr>
              <a:t>, </a:t>
            </a:r>
            <a:r>
              <a:rPr lang="ru-RU" sz="3600" dirty="0" err="1">
                <a:latin typeface="Garamond" panose="02020404030301010803" pitchFamily="18" charset="0"/>
              </a:rPr>
              <a:t>дәмі</a:t>
            </a:r>
            <a:r>
              <a:rPr lang="ru-RU" sz="3600" dirty="0">
                <a:latin typeface="Garamond" panose="02020404030301010803" pitchFamily="18" charset="0"/>
              </a:rPr>
              <a:t> </a:t>
            </a:r>
            <a:r>
              <a:rPr lang="ru-RU" sz="3600" dirty="0" err="1">
                <a:latin typeface="Garamond" panose="02020404030301010803" pitchFamily="18" charset="0"/>
              </a:rPr>
              <a:t>және</a:t>
            </a:r>
            <a:r>
              <a:rPr lang="ru-RU" sz="3600" dirty="0">
                <a:latin typeface="Garamond" panose="02020404030301010803" pitchFamily="18" charset="0"/>
              </a:rPr>
              <a:t> т. б.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C56C6-CC34-A9DB-A293-D0CDC2F4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46352"/>
          <a:stretch/>
        </p:blipFill>
        <p:spPr>
          <a:xfrm rot="5400000" flipV="1">
            <a:off x="-1208439" y="3581519"/>
            <a:ext cx="4263094" cy="1004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E9A414-02FA-C682-0AF7-56AD88B49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b="50752"/>
          <a:stretch/>
        </p:blipFill>
        <p:spPr>
          <a:xfrm rot="5400000">
            <a:off x="8874591" y="3503659"/>
            <a:ext cx="4501216" cy="9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AA893D-9F50-A337-E1BB-7A3DF576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latin typeface="Garamond" panose="02020404030301010803" pitchFamily="18" charset="0"/>
              </a:rPr>
              <a:t>Жабысқыш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0EE95F6-8D32-98C0-13D2-E79ED665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2267655"/>
            <a:ext cx="5450890" cy="39319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Garamond" panose="02020404030301010803" pitchFamily="18" charset="0"/>
              </a:rPr>
              <a:t>Aliexpress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Сізге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ең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қолайлы</a:t>
            </a:r>
            <a:r>
              <a:rPr lang="ru-RU" sz="2800" b="1" dirty="0">
                <a:latin typeface="Garamond" panose="02020404030301010803" pitchFamily="18" charset="0"/>
              </a:rPr>
              <a:t>, </a:t>
            </a:r>
            <a:r>
              <a:rPr lang="ru-RU" sz="2800" b="1" dirty="0" err="1">
                <a:latin typeface="Garamond" panose="02020404030301010803" pitchFamily="18" charset="0"/>
              </a:rPr>
              <a:t>күшті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жабысқышты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жеткізіп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береді</a:t>
            </a:r>
            <a:r>
              <a:rPr lang="ru-RU" sz="2800" b="1" dirty="0">
                <a:latin typeface="Garamond" panose="02020404030301010803" pitchFamily="18" charset="0"/>
              </a:rPr>
              <a:t>. </a:t>
            </a:r>
          </a:p>
          <a:p>
            <a:pPr algn="ctr"/>
            <a:r>
              <a:rPr lang="ru-RU" sz="2800" b="1" dirty="0" err="1">
                <a:latin typeface="Garamond" panose="02020404030301010803" pitchFamily="18" charset="0"/>
              </a:rPr>
              <a:t>Біз</a:t>
            </a:r>
            <a:r>
              <a:rPr lang="ru-RU" sz="2800" b="1" dirty="0">
                <a:latin typeface="Garamond" panose="02020404030301010803" pitchFamily="18" charset="0"/>
              </a:rPr>
              <a:t> 10 мм </a:t>
            </a:r>
            <a:r>
              <a:rPr lang="kk-KZ" sz="2800" b="1" dirty="0">
                <a:latin typeface="Garamond" panose="02020404030301010803" pitchFamily="18" charset="0"/>
              </a:rPr>
              <a:t>жабысқышты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қолданамыз</a:t>
            </a:r>
            <a:r>
              <a:rPr lang="ru-RU" sz="2800" b="1" dirty="0">
                <a:latin typeface="Garamond" panose="02020404030301010803" pitchFamily="18" charset="0"/>
              </a:rPr>
              <a:t>. </a:t>
            </a:r>
          </a:p>
          <a:p>
            <a:pPr algn="ctr"/>
            <a:r>
              <a:rPr lang="ru-RU" sz="2800" b="1" dirty="0" err="1">
                <a:latin typeface="Garamond" panose="02020404030301010803" pitchFamily="18" charset="0"/>
              </a:rPr>
              <a:t>Олар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желім</a:t>
            </a:r>
            <a:r>
              <a:rPr lang="ru-RU" sz="2800" b="1" dirty="0">
                <a:latin typeface="Garamond" panose="02020404030301010803" pitchFamily="18" charset="0"/>
              </a:rPr>
              <a:t> </a:t>
            </a:r>
            <a:r>
              <a:rPr lang="ru-RU" sz="2800" b="1" dirty="0" err="1">
                <a:latin typeface="Garamond" panose="02020404030301010803" pitchFamily="18" charset="0"/>
              </a:rPr>
              <a:t>негізіндегі</a:t>
            </a:r>
            <a:r>
              <a:rPr lang="ru-RU" sz="2800" b="1" dirty="0">
                <a:latin typeface="Garamond" panose="02020404030301010803" pitchFamily="18" charset="0"/>
              </a:rPr>
              <a:t>.</a:t>
            </a:r>
            <a:endParaRPr lang="ru-RU" sz="2800" dirty="0">
              <a:latin typeface="Garamond" panose="020204040303010108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42518-4930-D428-E893-4CF6775DE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7" t="12639" r="16875" b="7778"/>
          <a:stretch/>
        </p:blipFill>
        <p:spPr>
          <a:xfrm>
            <a:off x="5442012" y="2049804"/>
            <a:ext cx="6252036" cy="4165602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651A762-EA49-6C60-DC41-FB18DA56EAAE}"/>
              </a:ext>
            </a:extLst>
          </p:cNvPr>
          <p:cNvCxnSpPr/>
          <p:nvPr/>
        </p:nvCxnSpPr>
        <p:spPr>
          <a:xfrm flipV="1">
            <a:off x="2334827" y="2192784"/>
            <a:ext cx="3231472" cy="1242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3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6AA862-89BF-BE67-FB0F-604B220F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latin typeface="Garamond" panose="02020404030301010803" pitchFamily="18" charset="0"/>
              </a:rPr>
              <a:t>Тігін</a:t>
            </a:r>
            <a:r>
              <a:rPr lang="ru-RU" sz="4400" b="1" dirty="0">
                <a:latin typeface="Garamond" panose="02020404030301010803" pitchFamily="18" charset="0"/>
              </a:rPr>
              <a:t> </a:t>
            </a:r>
            <a:r>
              <a:rPr lang="ru-RU" sz="4400" b="1" dirty="0" err="1">
                <a:latin typeface="Garamond" panose="02020404030301010803" pitchFamily="18" charset="0"/>
              </a:rPr>
              <a:t>дүкенінен</a:t>
            </a:r>
            <a:r>
              <a:rPr lang="ru-RU" sz="4400" b="1" dirty="0">
                <a:latin typeface="Garamond" panose="02020404030301010803" pitchFamily="18" charset="0"/>
              </a:rPr>
              <a:t> </a:t>
            </a:r>
            <a:r>
              <a:rPr lang="ru-RU" sz="4400" b="1" dirty="0" err="1">
                <a:latin typeface="Garamond" panose="02020404030301010803" pitchFamily="18" charset="0"/>
              </a:rPr>
              <a:t>таспа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https://avatars.mds.yandex.net/get-mpic/5217715/img_id4020722994287465842.jpeg/orig">
            <a:extLst>
              <a:ext uri="{FF2B5EF4-FFF2-40B4-BE49-F238E27FC236}">
                <a16:creationId xmlns:a16="http://schemas.microsoft.com/office/drawing/2014/main" id="{6E0FFE2F-174A-06A4-1D7A-CC27EAFA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7" y="2105022"/>
            <a:ext cx="39719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hobbymir.ru/upload/resize_cache/iblock/11c/340_340_140cd750bba9870f18aada2478b24840a/11c120d8ea1bc5096dc2fc51591d3a79.jpg">
            <a:extLst>
              <a:ext uri="{FF2B5EF4-FFF2-40B4-BE49-F238E27FC236}">
                <a16:creationId xmlns:a16="http://schemas.microsoft.com/office/drawing/2014/main" id="{E0B40F6D-4AB8-6195-FA66-D4BFEC62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8" y="2152646"/>
            <a:ext cx="38766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2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F59D3C-BAE1-C176-4CC4-36BFC010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>
                <a:latin typeface="Garamond" panose="02020404030301010803" pitchFamily="18" charset="0"/>
              </a:rPr>
              <a:t>Жабдықтар</a:t>
            </a:r>
            <a:r>
              <a:rPr lang="ru-RU" sz="4400" b="1" dirty="0">
                <a:latin typeface="Garamond" panose="02020404030301010803" pitchFamily="18" charset="0"/>
              </a:rPr>
              <a:t> мен </a:t>
            </a:r>
            <a:r>
              <a:rPr lang="ru-RU" sz="4400" b="1" dirty="0" err="1">
                <a:latin typeface="Garamond" panose="02020404030301010803" pitchFamily="18" charset="0"/>
              </a:rPr>
              <a:t>материалдар</a:t>
            </a:r>
            <a:endParaRPr lang="ru-RU" sz="4400" b="1" dirty="0">
              <a:latin typeface="Garamond" panose="02020404030301010803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09590ED-9B36-2FDA-E2AB-F4035FD1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ТАСПА НЕМЕСЕ ЛАМИНАТОР</a:t>
            </a:r>
          </a:p>
          <a:p>
            <a:pPr algn="ctr"/>
            <a:r>
              <a:rPr lang="kk-KZ" sz="2800" dirty="0">
                <a:latin typeface="Garamond" panose="02020404030301010803" pitchFamily="18" charset="0"/>
              </a:rPr>
              <a:t>Жабысқыштар</a:t>
            </a:r>
            <a:endParaRPr lang="en-US" sz="2800" dirty="0">
              <a:latin typeface="Garamond" panose="02020404030301010803" pitchFamily="18" charset="0"/>
            </a:endParaRPr>
          </a:p>
          <a:p>
            <a:pPr algn="ctr"/>
            <a:r>
              <a:rPr lang="ru-RU" sz="2800" dirty="0" err="1">
                <a:latin typeface="Garamond" panose="02020404030301010803" pitchFamily="18" charset="0"/>
              </a:rPr>
              <a:t>Қайшы</a:t>
            </a:r>
            <a:endParaRPr lang="ru-RU" sz="2800" dirty="0">
              <a:latin typeface="Garamond" panose="02020404030301010803" pitchFamily="18" charset="0"/>
            </a:endParaRP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ЛАМИНАЦИЯ ПАРАҚТАРЫ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ТҮСТІ ҚАҒАЗ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АҚ ҚАҒАЗ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КАРТОН</a:t>
            </a:r>
          </a:p>
          <a:p>
            <a:pPr algn="ctr"/>
            <a:r>
              <a:rPr lang="ru-RU" sz="2800" dirty="0" err="1">
                <a:latin typeface="Garamond" panose="02020404030301010803" pitchFamily="18" charset="0"/>
              </a:rPr>
              <a:t>Маркерлер</a:t>
            </a:r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1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8055E2-EB2F-D650-A6C8-E0C6BA0096C8}"/>
              </a:ext>
            </a:extLst>
          </p:cNvPr>
          <p:cNvSpPr/>
          <p:nvPr/>
        </p:nvSpPr>
        <p:spPr>
          <a:xfrm>
            <a:off x="97654" y="133165"/>
            <a:ext cx="12020365" cy="6622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232A55-94A2-7EDE-FD8E-1A5C512B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87" y="17794"/>
            <a:ext cx="9667783" cy="6840206"/>
          </a:xfrm>
        </p:spPr>
      </p:pic>
    </p:spTree>
    <p:extLst>
      <p:ext uri="{BB962C8B-B14F-4D97-AF65-F5344CB8AC3E}">
        <p14:creationId xmlns:p14="http://schemas.microsoft.com/office/powerpoint/2010/main" val="29992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114BD53F-21DA-5EA6-B677-BE3C62CF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Garamond" panose="02020404030301010803" pitchFamily="18" charset="0"/>
              </a:rPr>
              <a:t>Назар </a:t>
            </a:r>
            <a:r>
              <a:rPr lang="ru-RU" sz="6000" b="1" dirty="0" err="1">
                <a:latin typeface="Garamond" panose="02020404030301010803" pitchFamily="18" charset="0"/>
              </a:rPr>
              <a:t>аударғаныңыз</a:t>
            </a:r>
            <a:r>
              <a:rPr lang="ru-RU" sz="6000" b="1" dirty="0"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atin typeface="Garamond" panose="02020404030301010803" pitchFamily="18" charset="0"/>
              </a:rPr>
              <a:t>және</a:t>
            </a:r>
            <a:r>
              <a:rPr lang="ru-RU" sz="6000" b="1" dirty="0"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atin typeface="Garamond" panose="02020404030301010803" pitchFamily="18" charset="0"/>
              </a:rPr>
              <a:t>жемісті</a:t>
            </a:r>
            <a:r>
              <a:rPr lang="ru-RU" sz="6000" b="1" dirty="0"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atin typeface="Garamond" panose="02020404030301010803" pitchFamily="18" charset="0"/>
              </a:rPr>
              <a:t>жұмысыңыз</a:t>
            </a:r>
            <a:r>
              <a:rPr lang="ru-RU" sz="6000" b="1" dirty="0"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atin typeface="Garamond" panose="02020404030301010803" pitchFamily="18" charset="0"/>
              </a:rPr>
              <a:t>үшін</a:t>
            </a:r>
            <a:r>
              <a:rPr lang="ru-RU" sz="6000" b="1" dirty="0">
                <a:latin typeface="Garamond" panose="02020404030301010803" pitchFamily="18" charset="0"/>
              </a:rPr>
              <a:t> </a:t>
            </a:r>
            <a:r>
              <a:rPr lang="ru-RU" sz="6000" b="1" dirty="0" err="1">
                <a:latin typeface="Garamond" panose="02020404030301010803" pitchFamily="18" charset="0"/>
              </a:rPr>
              <a:t>рахмет</a:t>
            </a:r>
            <a:r>
              <a:rPr lang="ru-RU" sz="6000" b="1">
                <a:latin typeface="Garamond" panose="02020404030301010803" pitchFamily="18" charset="0"/>
              </a:rPr>
              <a:t>!</a:t>
            </a:r>
            <a:endParaRPr lang="ru-RU" sz="6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57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</TotalTime>
  <Words>133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Савон</vt:lpstr>
      <vt:lpstr>Ата-аналарға арналған мастер-класс " Өз қолыңызбен ЖАБЫСҚЫШ ойындары. Біз үйде ойнаймыз".</vt:lpstr>
      <vt:lpstr>Мақсаты</vt:lpstr>
      <vt:lpstr>Мастер-класс жоспары</vt:lpstr>
      <vt:lpstr>Баланың сенсорлық дамуы</vt:lpstr>
      <vt:lpstr>Жабысқыш</vt:lpstr>
      <vt:lpstr>Тігін дүкенінен таспа</vt:lpstr>
      <vt:lpstr>Жабдықтар мен материалдар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Ата-аналарға арналған мастер-класс " Өз қолыңызбен ЖАБЫСҚЫШ ойындары. Біз үйде ойнаймыз".</dc:title>
  <dc:creator>Sulpak acer</dc:creator>
  <cp:lastModifiedBy>Sulpak acer</cp:lastModifiedBy>
  <cp:revision>1</cp:revision>
  <dcterms:created xsi:type="dcterms:W3CDTF">2023-11-12T18:32:42Z</dcterms:created>
  <dcterms:modified xsi:type="dcterms:W3CDTF">2023-11-12T18:38:58Z</dcterms:modified>
</cp:coreProperties>
</file>